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F2B0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F8F6F3"/>
                </a:solidFill>
              </a:defRPr>
            </a:pPr>
            <a:r>
              <a:t>LearnCore Systems x Галя Балувана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DCAC78"/>
                </a:solidFill>
              </a:defRPr>
            </a:pPr>
            <a:r>
              <a:t>Впровадження штучного інтелекту в бізнес-процеси франшизи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217920"/>
            <a:ext cx="10698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C8C8C8"/>
                </a:solidFill>
              </a:defRPr>
            </a:pPr>
            <a:r>
              <a:t>LearnCore.systems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3000B"/>
                </a:solidFill>
              </a:defRPr>
            </a:pPr>
            <a:r>
              <a:t>ПРО НАС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2296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4F2B04"/>
                </a:solidFill>
              </a:defRPr>
            </a:pPr>
            <a:r>
              <a:t>Ми — інженери ШІ-рішень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502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LearnCore Systems — технологічна компанія, що розробляє інфраструктурні IT-продукти та інтегрує штучний інтелект в операційні процеси бізнесу.</a:t>
            </a:r>
            <a:br/>
            <a:br/>
            <a:r>
              <a:t>Ми не просто створюємо застосунки чи LMS. Ми будуємо платформи, де ШІ бере на себе рутину: від автоматичної перевірки знань співробітників до підтримки франчайзі 24/7.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17920" y="1828800"/>
            <a:ext cx="502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Наша експертиза:</a:t>
            </a:r>
            <a:br/>
            <a:r>
              <a:t>• Розробка мультитенантних платформ (B2B SaaS)</a:t>
            </a:r>
            <a:br/>
            <a:r>
              <a:t>• Впровадження LLM-моделей (GPT-4, Claude) у бізнес-логіку</a:t>
            </a:r>
            <a:br/>
            <a:r>
              <a:t>• Автоматизація контролю якості та атестації персоналу</a:t>
            </a:r>
            <a:br/>
            <a:r>
              <a:t>• Оптимізація операційних витрат через ШІ-агентів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6217920"/>
            <a:ext cx="10698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969696"/>
                </a:solidFill>
              </a:defRPr>
            </a:pPr>
            <a:r>
              <a:t>LearnCore.systems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3000B"/>
                </a:solidFill>
              </a:defRPr>
            </a:pPr>
            <a:r>
              <a:t>БАЧЕННЯ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2296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4F2B04"/>
                </a:solidFill>
              </a:defRPr>
            </a:pPr>
            <a:r>
              <a:t>ШІ як інструмент масштабування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Керування мережею з 700+ магазинів створює величезне навантаження на процеси контролю та навчання. Люди не масштабуються так швидко, як технології.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743200"/>
            <a:ext cx="502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Біль франшизи:</a:t>
            </a:r>
            <a:br/>
            <a:r>
              <a:t>• Висока плинність лінійних кадрів (ліпильники, продавці).</a:t>
            </a:r>
            <a:br/>
            <a:r>
              <a:t>• Складність утримання єдиного стандарту ХАССП на всіх точках.</a:t>
            </a:r>
            <a:br/>
            <a:r>
              <a:t>• Витрати часу менеджерів на рутинний онбординг та відповіді на одні й ті самі питання.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20" y="2743200"/>
            <a:ext cx="5029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Рішення LearnCore:</a:t>
            </a:r>
            <a:br/>
            <a:r>
              <a:t>Єдина цифрова екосистема. База — це зручна мобільна платформа для працівників. Суть — це ШІ-агенти, які автоматизують перевірку знань, консультують персонал на зміні та агрегують аналітику для власників.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6217920"/>
            <a:ext cx="10698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969696"/>
                </a:solidFill>
              </a:defRPr>
            </a:pPr>
            <a:r>
              <a:t>LearnCore.systems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3000B"/>
                </a:solidFill>
              </a:defRPr>
            </a:pPr>
            <a:r>
              <a:t>БАЗОВА ІНФРАСТРУКТУРА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2296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4F2B04"/>
                </a:solidFill>
              </a:defRPr>
            </a:pPr>
            <a:r>
              <a:t>Академія «Галі Балуваної»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Все починається з платформи. Оцифровані техкарти, відео-інструкції та корпоративні стандарти у кишені кожного співробітника.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• Доступність: Інтуїтивний мобільний інтерфейс для персоналу на робочому місці.</a:t>
            </a:r>
          </a:p>
          <a:p>
            <a:pPr>
              <a:defRPr sz="1800"/>
            </a:pPr>
            <a:r>
              <a:t>• Гейміфікація: Місії, лідерборди та система нагород для зниження плинності кадрів.</a:t>
            </a:r>
          </a:p>
          <a:p>
            <a:pPr>
              <a:defRPr sz="1800"/>
            </a:pPr>
            <a:r>
              <a:t>• Рідний брендинг: Платформа виглядає та відчувається як невід'ємна частина вашої мережі.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0" y="914400"/>
            <a:ext cx="3200400" cy="5486400"/>
          </a:xfrm>
          <a:prstGeom prst="rect">
            <a:avLst/>
          </a:prstGeom>
          <a:solidFill>
            <a:srgbClr val="E6E6E6"/>
          </a:solidFill>
          <a:ln>
            <a:solidFill>
              <a:srgbClr val="DCAC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4F2B04"/>
                </a:solidFill>
              </a:defRPr>
            </a:pPr>
            <a:r>
              <a:t>ВСТАВИТИ СЮДИ СКРІНШОТ</a:t>
            </a:r>
          </a:p>
          <a:p/>
          <a:p>
            <a:r>
              <a:t>Мобайл прототип</a:t>
            </a:r>
          </a:p>
          <a:p>
            <a:r>
              <a:t>(Головна / Dashboard)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6217920"/>
            <a:ext cx="10698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969696"/>
                </a:solidFill>
              </a:defRPr>
            </a:pPr>
            <a:r>
              <a:t>LearnCore.systems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3000B"/>
                </a:solidFill>
              </a:defRPr>
            </a:pPr>
            <a:r>
              <a:t>КІЛЛЕР-ФІЧА №1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2296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4F2B04"/>
                </a:solidFill>
              </a:defRPr>
            </a:pPr>
            <a:r>
              <a:t>Автоматична ШІ-перевірка знань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Економія 70% часу управлінців.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Більше не потрібно вручну перевіряти атестації чи знання техкарт. Штучний інтелект аналізує текстові та голосові відповіді співробітників миттєво.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• Аналіз реакцій на конфліктні ситуації (скрипти).</a:t>
            </a:r>
          </a:p>
          <a:p>
            <a:pPr>
              <a:defRPr sz="1800"/>
            </a:pPr>
            <a:r>
              <a:t>• Перевірка знань грамажу, ХАССП та процесів.</a:t>
            </a:r>
          </a:p>
          <a:p>
            <a:pPr>
              <a:defRPr sz="1800"/>
            </a:pPr>
            <a:r>
              <a:t>• ШІ вказує на конкретні помилки та формує об'єктивну попередню оцінку.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0" y="914400"/>
            <a:ext cx="3200400" cy="5486400"/>
          </a:xfrm>
          <a:prstGeom prst="rect">
            <a:avLst/>
          </a:prstGeom>
          <a:solidFill>
            <a:srgbClr val="E6E6E6"/>
          </a:solidFill>
          <a:ln>
            <a:solidFill>
              <a:srgbClr val="DCAC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4F2B04"/>
                </a:solidFill>
              </a:defRPr>
            </a:pPr>
            <a:r>
              <a:t>ВСТАВИТИ СЮДИ СКРІНШОТ</a:t>
            </a:r>
          </a:p>
          <a:p/>
          <a:p>
            <a:r>
              <a:t>Мобайл прототип</a:t>
            </a:r>
          </a:p>
          <a:p>
            <a:r>
              <a:t>(AI Homework Review)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6217920"/>
            <a:ext cx="10698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969696"/>
                </a:solidFill>
              </a:defRPr>
            </a:pPr>
            <a:r>
              <a:t>LearnCore.systems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3000B"/>
                </a:solidFill>
              </a:defRPr>
            </a:pPr>
            <a:r>
              <a:t>КІЛЛЕР-ФІЧА №2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2296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4F2B04"/>
                </a:solidFill>
              </a:defRPr>
            </a:pPr>
            <a:r>
              <a:t>ШІ-Асистент на зміні 24/7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«Галю, скільки варити хінкалі?»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Вбудований ШІ-бот, натренований виключно на ваших базах знань, стандартах ХАССП та техкартах мережі.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• Миттєві відповіді прямо на касі або виробництві.</a:t>
            </a:r>
          </a:p>
          <a:p>
            <a:pPr>
              <a:defRPr sz="1800"/>
            </a:pPr>
            <a:r>
              <a:t>• Кардинальне розвантаження ліній підтримки та старших зміни.</a:t>
            </a:r>
          </a:p>
          <a:p>
            <a:pPr>
              <a:defRPr sz="1800"/>
            </a:pPr>
            <a:r>
              <a:t>• Зниження кількості операційних помилок та списань.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0" y="914400"/>
            <a:ext cx="3200400" cy="5486400"/>
          </a:xfrm>
          <a:prstGeom prst="rect">
            <a:avLst/>
          </a:prstGeom>
          <a:solidFill>
            <a:srgbClr val="E6E6E6"/>
          </a:solidFill>
          <a:ln>
            <a:solidFill>
              <a:srgbClr val="DCAC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4F2B04"/>
                </a:solidFill>
              </a:defRPr>
            </a:pPr>
            <a:r>
              <a:t>ВСТАВИТИ СЮДИ СКРІНШОТ</a:t>
            </a:r>
          </a:p>
          <a:p/>
          <a:p>
            <a:r>
              <a:t>Мобайл прототип</a:t>
            </a:r>
          </a:p>
          <a:p>
            <a:r>
              <a:t>(AI Chat Assistant)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6217920"/>
            <a:ext cx="10698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969696"/>
                </a:solidFill>
              </a:defRPr>
            </a:pPr>
            <a:r>
              <a:t>LearnCore.systems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3000B"/>
                </a:solidFill>
              </a:defRPr>
            </a:pPr>
            <a:r>
              <a:t>ДЛЯ ФРАНЧАЙЗІ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2296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4F2B04"/>
                </a:solidFill>
              </a:defRPr>
            </a:pPr>
            <a:r>
              <a:t>Десктопний Дашборд Власника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Повний контроль над точками.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Власник франшизи отримує агреговану аналітику по кожній локації та кожному співробітнику в реальному часі.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• % сертифікованого персоналу на зміні.</a:t>
            </a:r>
          </a:p>
          <a:p>
            <a:pPr>
              <a:defRPr sz="1800"/>
            </a:pPr>
            <a:r>
              <a:t>• Топ працівників за рейтингом ШІ-атестацій.</a:t>
            </a:r>
          </a:p>
          <a:p>
            <a:pPr>
              <a:defRPr sz="1800"/>
            </a:pPr>
            <a:r>
              <a:t>• Цифрові чек-листи запуску нових магазинів.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0" y="1828800"/>
            <a:ext cx="5029200" cy="3657600"/>
          </a:xfrm>
          <a:prstGeom prst="rect">
            <a:avLst/>
          </a:prstGeom>
          <a:solidFill>
            <a:srgbClr val="E6E6E6"/>
          </a:solidFill>
          <a:ln>
            <a:solidFill>
              <a:srgbClr val="DCAC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4F2B04"/>
                </a:solidFill>
              </a:defRPr>
            </a:pPr>
            <a:r>
              <a:t>ВСТАВИТИ СЮДИ СКРІНШОТ</a:t>
            </a:r>
          </a:p>
          <a:p/>
          <a:p>
            <a:r>
              <a:t>Десктоп прототип</a:t>
            </a:r>
          </a:p>
          <a:p>
            <a:r>
              <a:t>(Admin Dashboard)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6217920"/>
            <a:ext cx="10698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969696"/>
                </a:solidFill>
              </a:defRPr>
            </a:pPr>
            <a:r>
              <a:t>LearnCore.systems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F2B0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DCAC78"/>
                </a:solidFill>
              </a:defRPr>
            </a:pPr>
            <a:r>
              <a:t>ДОСВІД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2296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8F6F3"/>
                </a:solidFill>
              </a:defRPr>
            </a:pPr>
            <a:r>
              <a:t>Це вже працює. Кейс Mafia World Game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8F6F3"/>
                </a:solidFill>
              </a:defRPr>
            </a:pPr>
            <a:r>
              <a:t>Платформа LearnCore вже є технологічним ядром для управління франшизою та навчання персоналу в реальному міжнародному бізнесі.</a:t>
            </a:r>
          </a:p>
          <a:p>
            <a:pPr>
              <a:defRPr sz="1800">
                <a:solidFill>
                  <a:srgbClr val="F8F6F3"/>
                </a:solidFill>
              </a:defRPr>
            </a:pPr>
          </a:p>
          <a:p>
            <a:pPr>
              <a:defRPr sz="1800">
                <a:solidFill>
                  <a:srgbClr val="F8F6F3"/>
                </a:solidFill>
              </a:defRPr>
            </a:pPr>
            <a:r>
              <a:t>• 32 клуби у 20 країнах світу.</a:t>
            </a:r>
          </a:p>
          <a:p>
            <a:pPr>
              <a:defRPr sz="1800">
                <a:solidFill>
                  <a:srgbClr val="F8F6F3"/>
                </a:solidFill>
              </a:defRPr>
            </a:pPr>
            <a:r>
              <a:t>• 247+ активних користувачів на платформі.</a:t>
            </a:r>
          </a:p>
          <a:p>
            <a:pPr>
              <a:defRPr sz="1800">
                <a:solidFill>
                  <a:srgbClr val="F8F6F3"/>
                </a:solidFill>
              </a:defRPr>
            </a:pPr>
            <a:r>
              <a:t>• 150+ виданих сертифікатів.</a:t>
            </a:r>
          </a:p>
          <a:p>
            <a:pPr>
              <a:defRPr sz="1800">
                <a:solidFill>
                  <a:srgbClr val="F8F6F3"/>
                </a:solidFill>
              </a:defRPr>
            </a:pPr>
            <a:r>
              <a:t>• Успішно інтегрована ШІ-перевірка домашніх завдань, що економить години роботи топ-менеджерів щотижня.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0" y="1828800"/>
            <a:ext cx="5029200" cy="3657600"/>
          </a:xfrm>
          <a:prstGeom prst="rect">
            <a:avLst/>
          </a:prstGeom>
          <a:solidFill>
            <a:srgbClr val="64320A"/>
          </a:solidFill>
          <a:ln>
            <a:solidFill>
              <a:srgbClr val="DCAC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8F6F3"/>
                </a:solidFill>
              </a:defRPr>
            </a:pPr>
            <a:r>
              <a:t>ВСТАВИТИ СЮДИ СКРІНШОТ</a:t>
            </a:r>
          </a:p>
          <a:p/>
          <a:p>
            <a:r>
              <a:t>Реальна адмінка Mafia.ink</a:t>
            </a:r>
          </a:p>
          <a:p>
            <a:r>
              <a:t>(Дашборд або черга домашок)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6217920"/>
            <a:ext cx="10698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C8C8C8"/>
                </a:solidFill>
              </a:defRPr>
            </a:pPr>
            <a:r>
              <a:t>LearnCore.systems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3000B"/>
                </a:solidFill>
              </a:defRPr>
            </a:pPr>
            <a:r>
              <a:t>НАСТУПНІ КРОКИ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2296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4F2B04"/>
                </a:solidFill>
              </a:defRPr>
            </a:pPr>
            <a:r>
              <a:t>Пропозиція для Галі Балуваної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286000"/>
            <a:ext cx="100584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/>
            </a:pPr>
            <a:r>
              <a:t>Як ми стартуємо:</a:t>
            </a:r>
          </a:p>
          <a:p>
            <a:pPr>
              <a:defRPr sz="2200"/>
            </a:pPr>
          </a:p>
          <a:p>
            <a:pPr>
              <a:defRPr sz="2200"/>
            </a:pPr>
            <a:r>
              <a:t>• Швидкий запуск: Розгортання MVP платформи за 2-4 тижні (архітектура бекенду вже готова).</a:t>
            </a:r>
          </a:p>
          <a:p>
            <a:pPr>
              <a:defRPr sz="2200"/>
            </a:pPr>
            <a:r>
              <a:t>• Кастомізація: Індивідуальне налаштування ШІ-агентів під ваші корпоративні техкарти та стандарти.</a:t>
            </a:r>
          </a:p>
          <a:p>
            <a:pPr>
              <a:defRPr sz="2200"/>
            </a:pPr>
            <a:r>
              <a:t>• Модель співпраці: Одноразовий setup fee за впровадження + SaaS-підписка за підтримку та ШІ-токени.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0292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E3000B"/>
                </a:solidFill>
              </a:defRPr>
            </a:pPr>
            <a:r>
              <a:t>LearnCore.systems</a:t>
            </a:r>
          </a:p>
          <a:p>
            <a:pPr>
              <a:defRPr sz="1800"/>
            </a:pPr>
            <a:r>
              <a:t>Ваші контакти / sanya@learncore.systems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6217920"/>
            <a:ext cx="10698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969696"/>
                </a:solidFill>
              </a:defRPr>
            </a:pPr>
            <a:r>
              <a:t>LearnCore.systems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